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Cardo" panose="02020600000000000000" pitchFamily="18" charset="-79"/>
      <p:regular r:id="rId15"/>
      <p:bold r:id="rId16"/>
      <p:italic r:id="rId17"/>
    </p:embeddedFont>
    <p:embeddedFont>
      <p:font typeface="Montserrat" pitchFamily="2" charset="77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723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82d0d860b0_0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82d0d860b0_0_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82d0d860b0_0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82d0d860b0_0_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82d0d860b0_0_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82d0d860b0_0_2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82d0d860b0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82d0d860b0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82d0d860b0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82d0d860b0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82d0d860b0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82d0d860b0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82d0d860b0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82d0d860b0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82d0d860b0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82d0d860b0_0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82d0d860b0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82d0d860b0_0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82d0d860b0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82d0d860b0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82d0d860b0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82d0d860b0_0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l="2006" r="1996"/>
          <a:stretch/>
        </p:blipFill>
        <p:spPr>
          <a:xfrm>
            <a:off x="0" y="-26900"/>
            <a:ext cx="9144002" cy="519757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-150" y="4822025"/>
            <a:ext cx="9144000" cy="321300"/>
          </a:xfrm>
          <a:prstGeom prst="rect">
            <a:avLst/>
          </a:prstGeom>
          <a:solidFill>
            <a:srgbClr val="000000">
              <a:alpha val="698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D2D5DD"/>
              </a:solidFill>
              <a:latin typeface="Cardo"/>
              <a:ea typeface="Cardo"/>
              <a:cs typeface="Cardo"/>
              <a:sym typeface="Cardo"/>
            </a:endParaRPr>
          </a:p>
        </p:txBody>
      </p:sp>
      <p:sp>
        <p:nvSpPr>
          <p:cNvPr id="56" name="Google Shape;56;p13"/>
          <p:cNvSpPr/>
          <p:nvPr/>
        </p:nvSpPr>
        <p:spPr>
          <a:xfrm>
            <a:off x="-150" y="4822025"/>
            <a:ext cx="17028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D2D5DD"/>
                </a:solidFill>
                <a:latin typeface="Cardo"/>
                <a:ea typeface="Cardo"/>
                <a:cs typeface="Cardo"/>
                <a:sym typeface="Cardo"/>
              </a:rPr>
              <a:t>April 18, 2020</a:t>
            </a:r>
            <a:endParaRPr sz="1200">
              <a:solidFill>
                <a:srgbClr val="D2D5DD"/>
              </a:solidFill>
              <a:latin typeface="Cardo"/>
              <a:ea typeface="Cardo"/>
              <a:cs typeface="Cardo"/>
              <a:sym typeface="Cardo"/>
            </a:endParaRPr>
          </a:p>
        </p:txBody>
      </p:sp>
      <p:sp>
        <p:nvSpPr>
          <p:cNvPr id="57" name="Google Shape;57;p13"/>
          <p:cNvSpPr/>
          <p:nvPr/>
        </p:nvSpPr>
        <p:spPr>
          <a:xfrm>
            <a:off x="5929325" y="4822025"/>
            <a:ext cx="32145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D2D5DD"/>
                </a:solidFill>
                <a:latin typeface="Cardo"/>
                <a:ea typeface="Cardo"/>
                <a:cs typeface="Cardo"/>
                <a:sym typeface="Cardo"/>
              </a:rPr>
              <a:t>2020 Arizona/NASA Space Grant Symposium</a:t>
            </a:r>
            <a:endParaRPr sz="1200">
              <a:solidFill>
                <a:srgbClr val="D2D5DD"/>
              </a:solidFill>
              <a:latin typeface="Cardo"/>
              <a:ea typeface="Cardo"/>
              <a:cs typeface="Cardo"/>
              <a:sym typeface="Cardo"/>
            </a:endParaRPr>
          </a:p>
        </p:txBody>
      </p:sp>
      <p:sp>
        <p:nvSpPr>
          <p:cNvPr id="58" name="Google Shape;58;p13"/>
          <p:cNvSpPr/>
          <p:nvPr/>
        </p:nvSpPr>
        <p:spPr>
          <a:xfrm flipH="1">
            <a:off x="6822200" y="-12500"/>
            <a:ext cx="2321700" cy="321300"/>
          </a:xfrm>
          <a:prstGeom prst="rect">
            <a:avLst/>
          </a:prstGeom>
          <a:solidFill>
            <a:srgbClr val="000000">
              <a:alpha val="69830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6499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D2D5DD"/>
                </a:solidFill>
                <a:latin typeface="Montserrat"/>
                <a:ea typeface="Montserrat"/>
                <a:cs typeface="Montserrat"/>
                <a:sym typeface="Montserrat"/>
              </a:rPr>
              <a:t>background courtesy of Tyler Cox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9" name="Google Shape;59;p13"/>
          <p:cNvSpPr/>
          <p:nvPr/>
        </p:nvSpPr>
        <p:spPr>
          <a:xfrm>
            <a:off x="-150" y="980825"/>
            <a:ext cx="9144000" cy="2867400"/>
          </a:xfrm>
          <a:prstGeom prst="rect">
            <a:avLst/>
          </a:prstGeom>
          <a:solidFill>
            <a:srgbClr val="000000">
              <a:alpha val="69830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6499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3"/>
          <p:cNvSpPr txBox="1"/>
          <p:nvPr/>
        </p:nvSpPr>
        <p:spPr>
          <a:xfrm>
            <a:off x="176000" y="1335625"/>
            <a:ext cx="6917700" cy="10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D2D5DD"/>
                </a:solidFill>
                <a:latin typeface="Montserrat"/>
                <a:ea typeface="Montserrat"/>
                <a:cs typeface="Montserrat"/>
                <a:sym typeface="Montserrat"/>
              </a:rPr>
              <a:t>Validating the Analysis Pipeline for the</a:t>
            </a:r>
            <a:endParaRPr sz="2600">
              <a:solidFill>
                <a:srgbClr val="D2D5D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D2D5DD"/>
                </a:solidFill>
                <a:latin typeface="Montserrat"/>
                <a:ea typeface="Montserrat"/>
                <a:cs typeface="Montserrat"/>
                <a:sym typeface="Montserrat"/>
              </a:rPr>
              <a:t>Hydrogen Epoch of Reionization Array</a:t>
            </a:r>
            <a:endParaRPr sz="2600">
              <a:solidFill>
                <a:srgbClr val="D2D5D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176000" y="2491138"/>
            <a:ext cx="21621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i="1">
                <a:solidFill>
                  <a:srgbClr val="D2D5DD"/>
                </a:solidFill>
                <a:latin typeface="Montserrat"/>
                <a:ea typeface="Montserrat"/>
                <a:cs typeface="Montserrat"/>
                <a:sym typeface="Montserrat"/>
              </a:rPr>
              <a:t>Lily Whitler</a:t>
            </a:r>
            <a:endParaRPr sz="1600" i="1">
              <a:solidFill>
                <a:srgbClr val="D2D5D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D2D5DD"/>
                </a:solidFill>
                <a:latin typeface="Montserrat"/>
                <a:ea typeface="Montserrat"/>
                <a:cs typeface="Montserrat"/>
                <a:sym typeface="Montserrat"/>
              </a:rPr>
              <a:t>Arizona State University</a:t>
            </a:r>
            <a:endParaRPr sz="1200">
              <a:solidFill>
                <a:srgbClr val="D2D5D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176000" y="3192000"/>
            <a:ext cx="5755500" cy="3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D2D5DD"/>
                </a:solidFill>
                <a:latin typeface="Montserrat"/>
                <a:ea typeface="Montserrat"/>
                <a:cs typeface="Montserrat"/>
                <a:sym typeface="Montserrat"/>
              </a:rPr>
              <a:t>with Steven Murray and the HERA validation team </a:t>
            </a:r>
            <a:endParaRPr sz="1200">
              <a:solidFill>
                <a:srgbClr val="D2D5D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3" name="Google Shape;63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48419" y="1233713"/>
            <a:ext cx="783463" cy="78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48518" y="3016829"/>
            <a:ext cx="2107201" cy="627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75012" y="2121325"/>
            <a:ext cx="846262" cy="87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148395" y="2237873"/>
            <a:ext cx="783475" cy="638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014423" y="1196798"/>
            <a:ext cx="941283" cy="78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2"/>
          <p:cNvSpPr txBox="1"/>
          <p:nvPr/>
        </p:nvSpPr>
        <p:spPr>
          <a:xfrm>
            <a:off x="16538" y="4797500"/>
            <a:ext cx="3930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E9E9E"/>
                </a:solidFill>
                <a:latin typeface="Cardo"/>
                <a:ea typeface="Cardo"/>
                <a:cs typeface="Cardo"/>
                <a:sym typeface="Cardo"/>
              </a:rPr>
              <a:t>8</a:t>
            </a:r>
            <a:endParaRPr sz="1200">
              <a:solidFill>
                <a:srgbClr val="9E9E9E"/>
              </a:solidFill>
              <a:latin typeface="Cardo"/>
              <a:ea typeface="Cardo"/>
              <a:cs typeface="Cardo"/>
              <a:sym typeface="Cardo"/>
            </a:endParaRPr>
          </a:p>
        </p:txBody>
      </p:sp>
      <p:sp>
        <p:nvSpPr>
          <p:cNvPr id="163" name="Google Shape;163;p22"/>
          <p:cNvSpPr txBox="1"/>
          <p:nvPr/>
        </p:nvSpPr>
        <p:spPr>
          <a:xfrm>
            <a:off x="119075" y="30950"/>
            <a:ext cx="8948700" cy="7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Montserrat"/>
                <a:ea typeface="Montserrat"/>
                <a:cs typeface="Montserrat"/>
                <a:sym typeface="Montserrat"/>
              </a:rPr>
              <a:t>Next step: test </a:t>
            </a:r>
            <a:r>
              <a:rPr lang="en" sz="2200" b="1">
                <a:latin typeface="Montserrat"/>
                <a:ea typeface="Montserrat"/>
                <a:cs typeface="Montserrat"/>
                <a:sym typeface="Montserrat"/>
              </a:rPr>
              <a:t>removal of radio frequency interference (RFI)</a:t>
            </a:r>
            <a:endParaRPr sz="2200" b="1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4" name="Google Shape;16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5195" y="821450"/>
            <a:ext cx="6833611" cy="413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3"/>
          <p:cNvSpPr txBox="1"/>
          <p:nvPr/>
        </p:nvSpPr>
        <p:spPr>
          <a:xfrm>
            <a:off x="16538" y="4797500"/>
            <a:ext cx="3930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E9E9E"/>
                </a:solidFill>
                <a:latin typeface="Cardo"/>
                <a:ea typeface="Cardo"/>
                <a:cs typeface="Cardo"/>
                <a:sym typeface="Cardo"/>
              </a:rPr>
              <a:t>9</a:t>
            </a:r>
            <a:endParaRPr sz="1200">
              <a:solidFill>
                <a:srgbClr val="9E9E9E"/>
              </a:solidFill>
              <a:latin typeface="Cardo"/>
              <a:ea typeface="Cardo"/>
              <a:cs typeface="Cardo"/>
              <a:sym typeface="Cardo"/>
            </a:endParaRPr>
          </a:p>
        </p:txBody>
      </p:sp>
      <p:sp>
        <p:nvSpPr>
          <p:cNvPr id="170" name="Google Shape;170;p23"/>
          <p:cNvSpPr txBox="1"/>
          <p:nvPr/>
        </p:nvSpPr>
        <p:spPr>
          <a:xfrm>
            <a:off x="663150" y="30950"/>
            <a:ext cx="7817700" cy="9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Montserrat"/>
                <a:ea typeface="Montserrat"/>
                <a:cs typeface="Montserrat"/>
                <a:sym typeface="Montserrat"/>
              </a:rPr>
              <a:t>Current status: RFI excision algorithm </a:t>
            </a:r>
            <a:r>
              <a:rPr lang="en" sz="2400" b="1">
                <a:latin typeface="Montserrat"/>
                <a:ea typeface="Montserrat"/>
                <a:cs typeface="Montserrat"/>
                <a:sym typeface="Montserrat"/>
              </a:rPr>
              <a:t>does</a:t>
            </a:r>
            <a:endParaRPr sz="24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Montserrat"/>
                <a:ea typeface="Montserrat"/>
                <a:cs typeface="Montserrat"/>
                <a:sym typeface="Montserrat"/>
              </a:rPr>
              <a:t>not perform well on simulated data</a:t>
            </a:r>
            <a:endParaRPr sz="2400" b="1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1" name="Google Shape;17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7887" y="1057106"/>
            <a:ext cx="7688225" cy="401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4"/>
          <p:cNvSpPr txBox="1"/>
          <p:nvPr/>
        </p:nvSpPr>
        <p:spPr>
          <a:xfrm>
            <a:off x="2482500" y="228600"/>
            <a:ext cx="4179000" cy="6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Montserrat"/>
                <a:ea typeface="Montserrat"/>
                <a:cs typeface="Montserrat"/>
                <a:sym typeface="Montserrat"/>
              </a:rPr>
              <a:t>Summary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7" name="Google Shape;177;p24"/>
          <p:cNvSpPr txBox="1"/>
          <p:nvPr/>
        </p:nvSpPr>
        <p:spPr>
          <a:xfrm>
            <a:off x="1892850" y="1084125"/>
            <a:ext cx="5358300" cy="38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rdo"/>
                <a:ea typeface="Cardo"/>
                <a:cs typeface="Cardo"/>
                <a:sym typeface="Cardo"/>
              </a:rPr>
              <a:t>Validating the analysis software is</a:t>
            </a:r>
            <a:endParaRPr sz="1800">
              <a:latin typeface="Cardo"/>
              <a:ea typeface="Cardo"/>
              <a:cs typeface="Cardo"/>
              <a:sym typeface="Cardo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">
              <a:latin typeface="Cardo"/>
              <a:ea typeface="Cardo"/>
              <a:cs typeface="Cardo"/>
              <a:sym typeface="Cardo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rdo"/>
                <a:ea typeface="Cardo"/>
                <a:cs typeface="Cardo"/>
                <a:sym typeface="Cardo"/>
              </a:rPr>
              <a:t>critical for trusting our results</a:t>
            </a:r>
            <a:endParaRPr sz="1800">
              <a:latin typeface="Cardo"/>
              <a:ea typeface="Cardo"/>
              <a:cs typeface="Cardo"/>
              <a:sym typeface="Card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rdo"/>
              <a:ea typeface="Cardo"/>
              <a:cs typeface="Cardo"/>
              <a:sym typeface="Card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rdo"/>
                <a:ea typeface="Cardo"/>
                <a:cs typeface="Cardo"/>
                <a:sym typeface="Cardo"/>
              </a:rPr>
              <a:t>Recovered power spectra match the analytic input</a:t>
            </a:r>
            <a:endParaRPr sz="1800">
              <a:latin typeface="Cardo"/>
              <a:ea typeface="Cardo"/>
              <a:cs typeface="Cardo"/>
              <a:sym typeface="Card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">
              <a:latin typeface="Cardo"/>
              <a:ea typeface="Cardo"/>
              <a:cs typeface="Cardo"/>
              <a:sym typeface="Card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rdo"/>
                <a:ea typeface="Cardo"/>
                <a:cs typeface="Cardo"/>
                <a:sym typeface="Cardo"/>
              </a:rPr>
              <a:t>within 1% for simulated EoR signal and foregrounds</a:t>
            </a:r>
            <a:endParaRPr sz="1800">
              <a:latin typeface="Cardo"/>
              <a:ea typeface="Cardo"/>
              <a:cs typeface="Cardo"/>
              <a:sym typeface="Card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rdo"/>
              <a:ea typeface="Cardo"/>
              <a:cs typeface="Cardo"/>
              <a:sym typeface="Card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rdo"/>
                <a:ea typeface="Cardo"/>
                <a:cs typeface="Cardo"/>
                <a:sym typeface="Cardo"/>
              </a:rPr>
              <a:t>Calibrated power spectra match the</a:t>
            </a:r>
            <a:endParaRPr sz="1800">
              <a:latin typeface="Cardo"/>
              <a:ea typeface="Cardo"/>
              <a:cs typeface="Cardo"/>
              <a:sym typeface="Card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">
              <a:latin typeface="Cardo"/>
              <a:ea typeface="Cardo"/>
              <a:cs typeface="Cardo"/>
              <a:sym typeface="Card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rdo"/>
                <a:ea typeface="Cardo"/>
                <a:cs typeface="Cardo"/>
                <a:sym typeface="Cardo"/>
              </a:rPr>
              <a:t>true power spectra within 0.1%</a:t>
            </a:r>
            <a:endParaRPr sz="1800">
              <a:latin typeface="Cardo"/>
              <a:ea typeface="Cardo"/>
              <a:cs typeface="Cardo"/>
              <a:sym typeface="Card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rdo"/>
              <a:ea typeface="Cardo"/>
              <a:cs typeface="Cardo"/>
              <a:sym typeface="Card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rdo"/>
                <a:ea typeface="Cardo"/>
                <a:cs typeface="Cardo"/>
                <a:sym typeface="Cardo"/>
              </a:rPr>
              <a:t>RFI excision fails on simulated data, which</a:t>
            </a:r>
            <a:endParaRPr sz="1800">
              <a:latin typeface="Cardo"/>
              <a:ea typeface="Cardo"/>
              <a:cs typeface="Cardo"/>
              <a:sym typeface="Card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">
              <a:latin typeface="Cardo"/>
              <a:ea typeface="Cardo"/>
              <a:cs typeface="Cardo"/>
              <a:sym typeface="Card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rdo"/>
                <a:ea typeface="Cardo"/>
                <a:cs typeface="Cardo"/>
                <a:sym typeface="Cardo"/>
              </a:rPr>
              <a:t>will be investigated in the future</a:t>
            </a:r>
            <a:endParaRPr sz="1800">
              <a:latin typeface="Cardo"/>
              <a:ea typeface="Cardo"/>
              <a:cs typeface="Cardo"/>
              <a:sym typeface="Cardo"/>
            </a:endParaRPr>
          </a:p>
        </p:txBody>
      </p:sp>
      <p:sp>
        <p:nvSpPr>
          <p:cNvPr id="178" name="Google Shape;178;p24"/>
          <p:cNvSpPr txBox="1"/>
          <p:nvPr/>
        </p:nvSpPr>
        <p:spPr>
          <a:xfrm>
            <a:off x="16538" y="4797500"/>
            <a:ext cx="3930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E9E9E"/>
                </a:solidFill>
                <a:latin typeface="Cardo"/>
                <a:ea typeface="Cardo"/>
                <a:cs typeface="Cardo"/>
                <a:sym typeface="Cardo"/>
              </a:rPr>
              <a:t>10</a:t>
            </a:r>
            <a:endParaRPr sz="1200">
              <a:solidFill>
                <a:srgbClr val="9E9E9E"/>
              </a:solidFill>
              <a:latin typeface="Cardo"/>
              <a:ea typeface="Cardo"/>
              <a:cs typeface="Cardo"/>
              <a:sym typeface="Card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4"/>
          <p:cNvPicPr preferRelativeResize="0"/>
          <p:nvPr/>
        </p:nvPicPr>
        <p:blipFill rotWithShape="1">
          <a:blip r:embed="rId3">
            <a:alphaModFix/>
          </a:blip>
          <a:srcRect l="7418" t="8087" r="4475" b="35399"/>
          <a:stretch/>
        </p:blipFill>
        <p:spPr>
          <a:xfrm>
            <a:off x="-150" y="1021563"/>
            <a:ext cx="9144002" cy="3173349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4"/>
          <p:cNvSpPr txBox="1"/>
          <p:nvPr/>
        </p:nvSpPr>
        <p:spPr>
          <a:xfrm>
            <a:off x="0" y="4225938"/>
            <a:ext cx="7740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rdo"/>
                <a:ea typeface="Cardo"/>
                <a:cs typeface="Cardo"/>
                <a:sym typeface="Cardo"/>
              </a:rPr>
              <a:t>1100</a:t>
            </a:r>
            <a:endParaRPr sz="1800">
              <a:latin typeface="Cardo"/>
              <a:ea typeface="Cardo"/>
              <a:cs typeface="Cardo"/>
              <a:sym typeface="Cardo"/>
            </a:endParaRPr>
          </a:p>
        </p:txBody>
      </p:sp>
      <p:sp>
        <p:nvSpPr>
          <p:cNvPr id="75" name="Google Shape;75;p14"/>
          <p:cNvSpPr txBox="1"/>
          <p:nvPr/>
        </p:nvSpPr>
        <p:spPr>
          <a:xfrm>
            <a:off x="2542050" y="154525"/>
            <a:ext cx="4059900" cy="4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ardo"/>
                <a:ea typeface="Cardo"/>
                <a:cs typeface="Cardo"/>
                <a:sym typeface="Cardo"/>
              </a:rPr>
              <a:t>time after Big Bang (*not to scale)</a:t>
            </a:r>
            <a:endParaRPr sz="2000">
              <a:latin typeface="Cardo"/>
              <a:ea typeface="Cardo"/>
              <a:cs typeface="Cardo"/>
              <a:sym typeface="Cardo"/>
            </a:endParaRPr>
          </a:p>
        </p:txBody>
      </p:sp>
      <p:sp>
        <p:nvSpPr>
          <p:cNvPr id="76" name="Google Shape;76;p14"/>
          <p:cNvSpPr txBox="1"/>
          <p:nvPr/>
        </p:nvSpPr>
        <p:spPr>
          <a:xfrm>
            <a:off x="8481080" y="4225927"/>
            <a:ext cx="6519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rdo"/>
                <a:ea typeface="Cardo"/>
                <a:cs typeface="Cardo"/>
                <a:sym typeface="Cardo"/>
              </a:rPr>
              <a:t>0</a:t>
            </a:r>
            <a:endParaRPr sz="1800">
              <a:latin typeface="Cardo"/>
              <a:ea typeface="Cardo"/>
              <a:cs typeface="Cardo"/>
              <a:sym typeface="Cardo"/>
            </a:endParaRPr>
          </a:p>
        </p:txBody>
      </p:sp>
      <p:sp>
        <p:nvSpPr>
          <p:cNvPr id="77" name="Google Shape;77;p14"/>
          <p:cNvSpPr txBox="1"/>
          <p:nvPr/>
        </p:nvSpPr>
        <p:spPr>
          <a:xfrm>
            <a:off x="7988875" y="669238"/>
            <a:ext cx="11322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rdo"/>
                <a:ea typeface="Cardo"/>
                <a:cs typeface="Cardo"/>
                <a:sym typeface="Cardo"/>
              </a:rPr>
              <a:t>13.7 Gyr</a:t>
            </a:r>
            <a:endParaRPr sz="1800">
              <a:latin typeface="Cardo"/>
              <a:ea typeface="Cardo"/>
              <a:cs typeface="Cardo"/>
              <a:sym typeface="Cardo"/>
            </a:endParaRPr>
          </a:p>
        </p:txBody>
      </p:sp>
      <p:sp>
        <p:nvSpPr>
          <p:cNvPr id="78" name="Google Shape;78;p14"/>
          <p:cNvSpPr txBox="1"/>
          <p:nvPr/>
        </p:nvSpPr>
        <p:spPr>
          <a:xfrm>
            <a:off x="0" y="669238"/>
            <a:ext cx="16431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rdo"/>
                <a:ea typeface="Cardo"/>
                <a:cs typeface="Cardo"/>
                <a:sym typeface="Cardo"/>
              </a:rPr>
              <a:t>380,000 years</a:t>
            </a:r>
            <a:endParaRPr sz="1800">
              <a:latin typeface="Cardo"/>
              <a:ea typeface="Cardo"/>
              <a:cs typeface="Cardo"/>
              <a:sym typeface="Cardo"/>
            </a:endParaRPr>
          </a:p>
        </p:txBody>
      </p:sp>
      <p:sp>
        <p:nvSpPr>
          <p:cNvPr id="79" name="Google Shape;79;p14"/>
          <p:cNvSpPr txBox="1"/>
          <p:nvPr/>
        </p:nvSpPr>
        <p:spPr>
          <a:xfrm>
            <a:off x="3803700" y="4450300"/>
            <a:ext cx="1725300" cy="4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ardo"/>
                <a:ea typeface="Cardo"/>
                <a:cs typeface="Cardo"/>
                <a:sym typeface="Cardo"/>
              </a:rPr>
              <a:t>redshift, z</a:t>
            </a:r>
            <a:endParaRPr sz="2000">
              <a:latin typeface="Cardo"/>
              <a:ea typeface="Cardo"/>
              <a:cs typeface="Cardo"/>
              <a:sym typeface="Cardo"/>
            </a:endParaRPr>
          </a:p>
        </p:txBody>
      </p:sp>
      <p:sp>
        <p:nvSpPr>
          <p:cNvPr id="80" name="Google Shape;80;p14"/>
          <p:cNvSpPr txBox="1"/>
          <p:nvPr/>
        </p:nvSpPr>
        <p:spPr>
          <a:xfrm>
            <a:off x="6089700" y="4450300"/>
            <a:ext cx="1308000" cy="4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9E9E9E"/>
                </a:solidFill>
                <a:latin typeface="Cardo"/>
                <a:ea typeface="Cardo"/>
                <a:cs typeface="Cardo"/>
                <a:sym typeface="Cardo"/>
              </a:rPr>
              <a:t>now</a:t>
            </a:r>
            <a:endParaRPr sz="1600">
              <a:solidFill>
                <a:srgbClr val="9E9E9E"/>
              </a:solidFill>
              <a:latin typeface="Cardo"/>
              <a:ea typeface="Cardo"/>
              <a:cs typeface="Cardo"/>
              <a:sym typeface="Cardo"/>
            </a:endParaRPr>
          </a:p>
        </p:txBody>
      </p:sp>
      <p:sp>
        <p:nvSpPr>
          <p:cNvPr id="81" name="Google Shape;81;p14"/>
          <p:cNvSpPr txBox="1"/>
          <p:nvPr/>
        </p:nvSpPr>
        <p:spPr>
          <a:xfrm>
            <a:off x="1746300" y="4450300"/>
            <a:ext cx="1308000" cy="4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9E9E9E"/>
                </a:solidFill>
                <a:latin typeface="Cardo"/>
                <a:ea typeface="Cardo"/>
                <a:cs typeface="Cardo"/>
                <a:sym typeface="Cardo"/>
              </a:rPr>
              <a:t>Big Bang</a:t>
            </a:r>
            <a:endParaRPr sz="1600">
              <a:solidFill>
                <a:srgbClr val="9E9E9E"/>
              </a:solidFill>
              <a:latin typeface="Cardo"/>
              <a:ea typeface="Cardo"/>
              <a:cs typeface="Cardo"/>
              <a:sym typeface="Cardo"/>
            </a:endParaRPr>
          </a:p>
        </p:txBody>
      </p:sp>
      <p:cxnSp>
        <p:nvCxnSpPr>
          <p:cNvPr id="82" name="Google Shape;82;p14"/>
          <p:cNvCxnSpPr/>
          <p:nvPr/>
        </p:nvCxnSpPr>
        <p:spPr>
          <a:xfrm>
            <a:off x="5462300" y="4712775"/>
            <a:ext cx="894900" cy="0"/>
          </a:xfrm>
          <a:prstGeom prst="straightConnector1">
            <a:avLst/>
          </a:prstGeom>
          <a:noFill/>
          <a:ln w="28575" cap="flat" cmpd="sng">
            <a:solidFill>
              <a:srgbClr val="9E9E9E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3" name="Google Shape;83;p14"/>
          <p:cNvCxnSpPr/>
          <p:nvPr/>
        </p:nvCxnSpPr>
        <p:spPr>
          <a:xfrm rot="10800000">
            <a:off x="2975725" y="4713383"/>
            <a:ext cx="886200" cy="0"/>
          </a:xfrm>
          <a:prstGeom prst="straightConnector1">
            <a:avLst/>
          </a:prstGeom>
          <a:noFill/>
          <a:ln w="28575" cap="flat" cmpd="sng">
            <a:solidFill>
              <a:srgbClr val="9E9E9E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4" name="Google Shape;84;p14"/>
          <p:cNvSpPr txBox="1"/>
          <p:nvPr/>
        </p:nvSpPr>
        <p:spPr>
          <a:xfrm>
            <a:off x="7213725" y="4689369"/>
            <a:ext cx="18810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E9E9E"/>
                </a:solidFill>
                <a:latin typeface="Cardo"/>
                <a:ea typeface="Cardo"/>
                <a:cs typeface="Cardo"/>
                <a:sym typeface="Cardo"/>
              </a:rPr>
              <a:t>modified from Loeb+2006</a:t>
            </a:r>
            <a:endParaRPr sz="1200">
              <a:solidFill>
                <a:srgbClr val="9E9E9E"/>
              </a:solidFill>
              <a:latin typeface="Cardo"/>
              <a:ea typeface="Cardo"/>
              <a:cs typeface="Cardo"/>
              <a:sym typeface="Cardo"/>
            </a:endParaRPr>
          </a:p>
        </p:txBody>
      </p:sp>
      <p:sp>
        <p:nvSpPr>
          <p:cNvPr id="85" name="Google Shape;85;p14"/>
          <p:cNvSpPr/>
          <p:nvPr/>
        </p:nvSpPr>
        <p:spPr>
          <a:xfrm>
            <a:off x="1678775" y="795338"/>
            <a:ext cx="5787300" cy="3501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4"/>
          <p:cNvSpPr txBox="1"/>
          <p:nvPr/>
        </p:nvSpPr>
        <p:spPr>
          <a:xfrm>
            <a:off x="233350" y="2615013"/>
            <a:ext cx="1132200" cy="481800"/>
          </a:xfrm>
          <a:prstGeom prst="rect">
            <a:avLst/>
          </a:prstGeom>
          <a:solidFill>
            <a:srgbClr val="000000">
              <a:alpha val="698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D2D5DD"/>
                </a:solidFill>
                <a:latin typeface="Cardo"/>
                <a:ea typeface="Cardo"/>
                <a:cs typeface="Cardo"/>
                <a:sym typeface="Cardo"/>
              </a:rPr>
              <a:t>CMB</a:t>
            </a:r>
            <a:endParaRPr sz="2000">
              <a:solidFill>
                <a:srgbClr val="D2D5DD"/>
              </a:solidFill>
              <a:latin typeface="Cardo"/>
              <a:ea typeface="Cardo"/>
              <a:cs typeface="Cardo"/>
              <a:sym typeface="Cardo"/>
            </a:endParaRPr>
          </a:p>
        </p:txBody>
      </p:sp>
      <p:sp>
        <p:nvSpPr>
          <p:cNvPr id="87" name="Google Shape;87;p14"/>
          <p:cNvSpPr txBox="1"/>
          <p:nvPr/>
        </p:nvSpPr>
        <p:spPr>
          <a:xfrm>
            <a:off x="7777150" y="1776813"/>
            <a:ext cx="1132200" cy="481800"/>
          </a:xfrm>
          <a:prstGeom prst="rect">
            <a:avLst/>
          </a:prstGeom>
          <a:solidFill>
            <a:srgbClr val="000000">
              <a:alpha val="698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D2D5DD"/>
                </a:solidFill>
                <a:latin typeface="Cardo"/>
                <a:ea typeface="Cardo"/>
                <a:cs typeface="Cardo"/>
                <a:sym typeface="Cardo"/>
              </a:rPr>
              <a:t>today</a:t>
            </a:r>
            <a:endParaRPr sz="2000">
              <a:solidFill>
                <a:srgbClr val="D2D5DD"/>
              </a:solidFill>
              <a:latin typeface="Cardo"/>
              <a:ea typeface="Cardo"/>
              <a:cs typeface="Cardo"/>
              <a:sym typeface="Cardo"/>
            </a:endParaRPr>
          </a:p>
        </p:txBody>
      </p:sp>
      <p:sp>
        <p:nvSpPr>
          <p:cNvPr id="88" name="Google Shape;88;p14"/>
          <p:cNvSpPr txBox="1"/>
          <p:nvPr/>
        </p:nvSpPr>
        <p:spPr>
          <a:xfrm>
            <a:off x="16538" y="4797500"/>
            <a:ext cx="3930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E9E9E"/>
                </a:solidFill>
                <a:latin typeface="Cardo"/>
                <a:ea typeface="Cardo"/>
                <a:cs typeface="Cardo"/>
                <a:sym typeface="Cardo"/>
              </a:rPr>
              <a:t>1</a:t>
            </a:r>
            <a:endParaRPr sz="1200">
              <a:solidFill>
                <a:srgbClr val="9E9E9E"/>
              </a:solidFill>
              <a:latin typeface="Cardo"/>
              <a:ea typeface="Cardo"/>
              <a:cs typeface="Cardo"/>
              <a:sym typeface="Card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5"/>
          <p:cNvPicPr preferRelativeResize="0"/>
          <p:nvPr/>
        </p:nvPicPr>
        <p:blipFill rotWithShape="1">
          <a:blip r:embed="rId3">
            <a:alphaModFix/>
          </a:blip>
          <a:srcRect l="7418" t="8087" r="4475" b="35399"/>
          <a:stretch/>
        </p:blipFill>
        <p:spPr>
          <a:xfrm>
            <a:off x="-150" y="1021563"/>
            <a:ext cx="9144002" cy="3173349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5"/>
          <p:cNvSpPr txBox="1"/>
          <p:nvPr/>
        </p:nvSpPr>
        <p:spPr>
          <a:xfrm>
            <a:off x="0" y="4225938"/>
            <a:ext cx="7740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rdo"/>
                <a:ea typeface="Cardo"/>
                <a:cs typeface="Cardo"/>
                <a:sym typeface="Cardo"/>
              </a:rPr>
              <a:t>1100</a:t>
            </a:r>
            <a:endParaRPr sz="1800">
              <a:latin typeface="Cardo"/>
              <a:ea typeface="Cardo"/>
              <a:cs typeface="Cardo"/>
              <a:sym typeface="Cardo"/>
            </a:endParaRPr>
          </a:p>
        </p:txBody>
      </p:sp>
      <p:sp>
        <p:nvSpPr>
          <p:cNvPr id="96" name="Google Shape;96;p15"/>
          <p:cNvSpPr txBox="1"/>
          <p:nvPr/>
        </p:nvSpPr>
        <p:spPr>
          <a:xfrm>
            <a:off x="2542050" y="154525"/>
            <a:ext cx="4059900" cy="4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ardo"/>
                <a:ea typeface="Cardo"/>
                <a:cs typeface="Cardo"/>
                <a:sym typeface="Cardo"/>
              </a:rPr>
              <a:t>time after Big Bang (*not to scale)</a:t>
            </a:r>
            <a:endParaRPr sz="2000">
              <a:latin typeface="Cardo"/>
              <a:ea typeface="Cardo"/>
              <a:cs typeface="Cardo"/>
              <a:sym typeface="Cardo"/>
            </a:endParaRPr>
          </a:p>
        </p:txBody>
      </p:sp>
      <p:sp>
        <p:nvSpPr>
          <p:cNvPr id="97" name="Google Shape;97;p15"/>
          <p:cNvSpPr txBox="1"/>
          <p:nvPr/>
        </p:nvSpPr>
        <p:spPr>
          <a:xfrm>
            <a:off x="8481080" y="4225927"/>
            <a:ext cx="6519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rdo"/>
                <a:ea typeface="Cardo"/>
                <a:cs typeface="Cardo"/>
                <a:sym typeface="Cardo"/>
              </a:rPr>
              <a:t>0</a:t>
            </a:r>
            <a:endParaRPr sz="1800">
              <a:latin typeface="Cardo"/>
              <a:ea typeface="Cardo"/>
              <a:cs typeface="Cardo"/>
              <a:sym typeface="Cardo"/>
            </a:endParaRPr>
          </a:p>
        </p:txBody>
      </p:sp>
      <p:sp>
        <p:nvSpPr>
          <p:cNvPr id="98" name="Google Shape;98;p15"/>
          <p:cNvSpPr txBox="1"/>
          <p:nvPr/>
        </p:nvSpPr>
        <p:spPr>
          <a:xfrm>
            <a:off x="7988875" y="669238"/>
            <a:ext cx="11322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rdo"/>
                <a:ea typeface="Cardo"/>
                <a:cs typeface="Cardo"/>
                <a:sym typeface="Cardo"/>
              </a:rPr>
              <a:t>13.7 Gyr</a:t>
            </a:r>
            <a:endParaRPr sz="1800">
              <a:latin typeface="Cardo"/>
              <a:ea typeface="Cardo"/>
              <a:cs typeface="Cardo"/>
              <a:sym typeface="Cardo"/>
            </a:endParaRPr>
          </a:p>
        </p:txBody>
      </p:sp>
      <p:sp>
        <p:nvSpPr>
          <p:cNvPr id="99" name="Google Shape;99;p15"/>
          <p:cNvSpPr txBox="1"/>
          <p:nvPr/>
        </p:nvSpPr>
        <p:spPr>
          <a:xfrm>
            <a:off x="0" y="669238"/>
            <a:ext cx="16431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rdo"/>
                <a:ea typeface="Cardo"/>
                <a:cs typeface="Cardo"/>
                <a:sym typeface="Cardo"/>
              </a:rPr>
              <a:t>380,000 years</a:t>
            </a:r>
            <a:endParaRPr sz="1800">
              <a:latin typeface="Cardo"/>
              <a:ea typeface="Cardo"/>
              <a:cs typeface="Cardo"/>
              <a:sym typeface="Cardo"/>
            </a:endParaRPr>
          </a:p>
        </p:txBody>
      </p:sp>
      <p:sp>
        <p:nvSpPr>
          <p:cNvPr id="100" name="Google Shape;100;p15"/>
          <p:cNvSpPr txBox="1"/>
          <p:nvPr/>
        </p:nvSpPr>
        <p:spPr>
          <a:xfrm>
            <a:off x="3803700" y="4450300"/>
            <a:ext cx="1725300" cy="4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ardo"/>
                <a:ea typeface="Cardo"/>
                <a:cs typeface="Cardo"/>
                <a:sym typeface="Cardo"/>
              </a:rPr>
              <a:t>redshift, z</a:t>
            </a:r>
            <a:endParaRPr sz="2000">
              <a:latin typeface="Cardo"/>
              <a:ea typeface="Cardo"/>
              <a:cs typeface="Cardo"/>
              <a:sym typeface="Cardo"/>
            </a:endParaRPr>
          </a:p>
        </p:txBody>
      </p:sp>
      <p:sp>
        <p:nvSpPr>
          <p:cNvPr id="101" name="Google Shape;101;p15"/>
          <p:cNvSpPr txBox="1"/>
          <p:nvPr/>
        </p:nvSpPr>
        <p:spPr>
          <a:xfrm>
            <a:off x="6089700" y="4450300"/>
            <a:ext cx="1308000" cy="4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9E9E9E"/>
                </a:solidFill>
                <a:latin typeface="Cardo"/>
                <a:ea typeface="Cardo"/>
                <a:cs typeface="Cardo"/>
                <a:sym typeface="Cardo"/>
              </a:rPr>
              <a:t>now</a:t>
            </a:r>
            <a:endParaRPr sz="1600">
              <a:solidFill>
                <a:srgbClr val="9E9E9E"/>
              </a:solidFill>
              <a:latin typeface="Cardo"/>
              <a:ea typeface="Cardo"/>
              <a:cs typeface="Cardo"/>
              <a:sym typeface="Cardo"/>
            </a:endParaRPr>
          </a:p>
        </p:txBody>
      </p:sp>
      <p:sp>
        <p:nvSpPr>
          <p:cNvPr id="102" name="Google Shape;102;p15"/>
          <p:cNvSpPr txBox="1"/>
          <p:nvPr/>
        </p:nvSpPr>
        <p:spPr>
          <a:xfrm>
            <a:off x="1746300" y="4450300"/>
            <a:ext cx="1308000" cy="4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9E9E9E"/>
                </a:solidFill>
                <a:latin typeface="Cardo"/>
                <a:ea typeface="Cardo"/>
                <a:cs typeface="Cardo"/>
                <a:sym typeface="Cardo"/>
              </a:rPr>
              <a:t>Big Bang</a:t>
            </a:r>
            <a:endParaRPr sz="1600">
              <a:solidFill>
                <a:srgbClr val="9E9E9E"/>
              </a:solidFill>
              <a:latin typeface="Cardo"/>
              <a:ea typeface="Cardo"/>
              <a:cs typeface="Cardo"/>
              <a:sym typeface="Cardo"/>
            </a:endParaRPr>
          </a:p>
        </p:txBody>
      </p:sp>
      <p:cxnSp>
        <p:nvCxnSpPr>
          <p:cNvPr id="103" name="Google Shape;103;p15"/>
          <p:cNvCxnSpPr/>
          <p:nvPr/>
        </p:nvCxnSpPr>
        <p:spPr>
          <a:xfrm>
            <a:off x="5462300" y="4712775"/>
            <a:ext cx="894900" cy="0"/>
          </a:xfrm>
          <a:prstGeom prst="straightConnector1">
            <a:avLst/>
          </a:prstGeom>
          <a:noFill/>
          <a:ln w="28575" cap="flat" cmpd="sng">
            <a:solidFill>
              <a:srgbClr val="9E9E9E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4" name="Google Shape;104;p15"/>
          <p:cNvCxnSpPr/>
          <p:nvPr/>
        </p:nvCxnSpPr>
        <p:spPr>
          <a:xfrm rot="10800000">
            <a:off x="2975725" y="4713383"/>
            <a:ext cx="886200" cy="0"/>
          </a:xfrm>
          <a:prstGeom prst="straightConnector1">
            <a:avLst/>
          </a:prstGeom>
          <a:noFill/>
          <a:ln w="28575" cap="flat" cmpd="sng">
            <a:solidFill>
              <a:srgbClr val="9E9E9E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5" name="Google Shape;105;p15"/>
          <p:cNvSpPr txBox="1"/>
          <p:nvPr/>
        </p:nvSpPr>
        <p:spPr>
          <a:xfrm>
            <a:off x="7213725" y="4689369"/>
            <a:ext cx="18810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E9E9E"/>
                </a:solidFill>
                <a:latin typeface="Cardo"/>
                <a:ea typeface="Cardo"/>
                <a:cs typeface="Cardo"/>
                <a:sym typeface="Cardo"/>
              </a:rPr>
              <a:t>modified from Loeb+2006</a:t>
            </a:r>
            <a:endParaRPr sz="1200">
              <a:solidFill>
                <a:srgbClr val="9E9E9E"/>
              </a:solidFill>
              <a:latin typeface="Cardo"/>
              <a:ea typeface="Cardo"/>
              <a:cs typeface="Cardo"/>
              <a:sym typeface="Cardo"/>
            </a:endParaRPr>
          </a:p>
        </p:txBody>
      </p:sp>
      <p:sp>
        <p:nvSpPr>
          <p:cNvPr id="106" name="Google Shape;106;p15"/>
          <p:cNvSpPr txBox="1"/>
          <p:nvPr/>
        </p:nvSpPr>
        <p:spPr>
          <a:xfrm>
            <a:off x="233350" y="2615013"/>
            <a:ext cx="1132200" cy="481800"/>
          </a:xfrm>
          <a:prstGeom prst="rect">
            <a:avLst/>
          </a:prstGeom>
          <a:solidFill>
            <a:srgbClr val="000000">
              <a:alpha val="698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D2D5DD"/>
                </a:solidFill>
                <a:latin typeface="Cardo"/>
                <a:ea typeface="Cardo"/>
                <a:cs typeface="Cardo"/>
                <a:sym typeface="Cardo"/>
              </a:rPr>
              <a:t>CMB</a:t>
            </a:r>
            <a:endParaRPr sz="2000">
              <a:solidFill>
                <a:srgbClr val="D2D5DD"/>
              </a:solidFill>
              <a:latin typeface="Cardo"/>
              <a:ea typeface="Cardo"/>
              <a:cs typeface="Cardo"/>
              <a:sym typeface="Cardo"/>
            </a:endParaRPr>
          </a:p>
        </p:txBody>
      </p:sp>
      <p:sp>
        <p:nvSpPr>
          <p:cNvPr id="107" name="Google Shape;107;p15"/>
          <p:cNvSpPr txBox="1"/>
          <p:nvPr/>
        </p:nvSpPr>
        <p:spPr>
          <a:xfrm>
            <a:off x="7777150" y="1776813"/>
            <a:ext cx="1132200" cy="481800"/>
          </a:xfrm>
          <a:prstGeom prst="rect">
            <a:avLst/>
          </a:prstGeom>
          <a:solidFill>
            <a:srgbClr val="000000">
              <a:alpha val="698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D2D5DD"/>
                </a:solidFill>
                <a:latin typeface="Cardo"/>
                <a:ea typeface="Cardo"/>
                <a:cs typeface="Cardo"/>
                <a:sym typeface="Cardo"/>
              </a:rPr>
              <a:t>today</a:t>
            </a:r>
            <a:endParaRPr sz="2000">
              <a:solidFill>
                <a:srgbClr val="D2D5DD"/>
              </a:solidFill>
              <a:latin typeface="Cardo"/>
              <a:ea typeface="Cardo"/>
              <a:cs typeface="Cardo"/>
              <a:sym typeface="Cardo"/>
            </a:endParaRPr>
          </a:p>
        </p:txBody>
      </p:sp>
      <p:sp>
        <p:nvSpPr>
          <p:cNvPr id="108" name="Google Shape;108;p15"/>
          <p:cNvSpPr txBox="1"/>
          <p:nvPr/>
        </p:nvSpPr>
        <p:spPr>
          <a:xfrm>
            <a:off x="16538" y="4797500"/>
            <a:ext cx="3930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E9E9E"/>
                </a:solidFill>
                <a:latin typeface="Cardo"/>
                <a:ea typeface="Cardo"/>
                <a:cs typeface="Cardo"/>
                <a:sym typeface="Cardo"/>
              </a:rPr>
              <a:t>1</a:t>
            </a:r>
            <a:endParaRPr sz="1200">
              <a:solidFill>
                <a:srgbClr val="9E9E9E"/>
              </a:solidFill>
              <a:latin typeface="Cardo"/>
              <a:ea typeface="Cardo"/>
              <a:cs typeface="Cardo"/>
              <a:sym typeface="Cardo"/>
            </a:endParaRPr>
          </a:p>
        </p:txBody>
      </p:sp>
      <p:sp>
        <p:nvSpPr>
          <p:cNvPr id="109" name="Google Shape;109;p15"/>
          <p:cNvSpPr txBox="1"/>
          <p:nvPr/>
        </p:nvSpPr>
        <p:spPr>
          <a:xfrm>
            <a:off x="4738700" y="2615025"/>
            <a:ext cx="1831200" cy="1135500"/>
          </a:xfrm>
          <a:prstGeom prst="rect">
            <a:avLst/>
          </a:prstGeom>
          <a:solidFill>
            <a:srgbClr val="000000">
              <a:alpha val="698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D2D5DD"/>
                </a:solidFill>
                <a:latin typeface="Cardo"/>
                <a:ea typeface="Cardo"/>
                <a:cs typeface="Cardo"/>
                <a:sym typeface="Cardo"/>
              </a:rPr>
              <a:t>Epoch of</a:t>
            </a:r>
            <a:endParaRPr sz="2000">
              <a:solidFill>
                <a:srgbClr val="D2D5DD"/>
              </a:solidFill>
              <a:latin typeface="Cardo"/>
              <a:ea typeface="Cardo"/>
              <a:cs typeface="Cardo"/>
              <a:sym typeface="Card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D2D5DD"/>
                </a:solidFill>
                <a:latin typeface="Cardo"/>
                <a:ea typeface="Cardo"/>
                <a:cs typeface="Cardo"/>
                <a:sym typeface="Cardo"/>
              </a:rPr>
              <a:t>Reionization (EoR)</a:t>
            </a:r>
            <a:endParaRPr sz="2000">
              <a:solidFill>
                <a:srgbClr val="D2D5DD"/>
              </a:solidFill>
              <a:latin typeface="Cardo"/>
              <a:ea typeface="Cardo"/>
              <a:cs typeface="Cardo"/>
              <a:sym typeface="Card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6"/>
          <p:cNvPicPr preferRelativeResize="0"/>
          <p:nvPr/>
        </p:nvPicPr>
        <p:blipFill rotWithShape="1">
          <a:blip r:embed="rId3">
            <a:alphaModFix/>
          </a:blip>
          <a:srcRect t="33549" b="4008"/>
          <a:stretch/>
        </p:blipFill>
        <p:spPr>
          <a:xfrm>
            <a:off x="481900" y="1367275"/>
            <a:ext cx="8180201" cy="340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6"/>
          <p:cNvSpPr txBox="1"/>
          <p:nvPr/>
        </p:nvSpPr>
        <p:spPr>
          <a:xfrm>
            <a:off x="16538" y="4797500"/>
            <a:ext cx="3930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E9E9E"/>
                </a:solidFill>
                <a:latin typeface="Cardo"/>
                <a:ea typeface="Cardo"/>
                <a:cs typeface="Cardo"/>
                <a:sym typeface="Cardo"/>
              </a:rPr>
              <a:t>2</a:t>
            </a:r>
            <a:endParaRPr sz="1200">
              <a:solidFill>
                <a:srgbClr val="9E9E9E"/>
              </a:solidFill>
              <a:latin typeface="Cardo"/>
              <a:ea typeface="Cardo"/>
              <a:cs typeface="Cardo"/>
              <a:sym typeface="Cardo"/>
            </a:endParaRPr>
          </a:p>
        </p:txBody>
      </p:sp>
      <p:sp>
        <p:nvSpPr>
          <p:cNvPr id="116" name="Google Shape;116;p16"/>
          <p:cNvSpPr txBox="1"/>
          <p:nvPr/>
        </p:nvSpPr>
        <p:spPr>
          <a:xfrm>
            <a:off x="0" y="183350"/>
            <a:ext cx="9144000" cy="9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The </a:t>
            </a:r>
            <a:r>
              <a:rPr lang="en" sz="2300">
                <a:latin typeface="Montserrat"/>
                <a:ea typeface="Montserrat"/>
                <a:cs typeface="Montserrat"/>
                <a:sym typeface="Montserrat"/>
              </a:rPr>
              <a:t>Hydrogen Epoch of Reionization Array (HERA)</a:t>
            </a:r>
            <a:r>
              <a:rPr lang="en" sz="23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is</a:t>
            </a:r>
            <a:endParaRPr sz="23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Montserrat"/>
                <a:ea typeface="Montserrat"/>
                <a:cs typeface="Montserrat"/>
                <a:sym typeface="Montserrat"/>
              </a:rPr>
              <a:t>designed </a:t>
            </a:r>
            <a:r>
              <a:rPr lang="en" sz="23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to </a:t>
            </a:r>
            <a:r>
              <a:rPr lang="en" sz="230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study </a:t>
            </a:r>
            <a:r>
              <a:rPr lang="en" sz="2300" b="1">
                <a:latin typeface="Montserrat"/>
                <a:ea typeface="Montserrat"/>
                <a:cs typeface="Montserrat"/>
                <a:sym typeface="Montserrat"/>
              </a:rPr>
              <a:t>the EoR via the redshifted 21 cm line</a:t>
            </a:r>
            <a:r>
              <a:rPr lang="en" sz="2300">
                <a:latin typeface="Montserrat"/>
                <a:ea typeface="Montserrat"/>
                <a:cs typeface="Montserrat"/>
                <a:sym typeface="Montserrat"/>
              </a:rPr>
              <a:t>...</a:t>
            </a:r>
            <a:endParaRPr sz="23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 txBox="1"/>
          <p:nvPr/>
        </p:nvSpPr>
        <p:spPr>
          <a:xfrm>
            <a:off x="16538" y="4797500"/>
            <a:ext cx="3930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E9E9E"/>
                </a:solidFill>
                <a:latin typeface="Cardo"/>
                <a:ea typeface="Cardo"/>
                <a:cs typeface="Cardo"/>
                <a:sym typeface="Cardo"/>
              </a:rPr>
              <a:t>3</a:t>
            </a:r>
            <a:endParaRPr sz="1200">
              <a:solidFill>
                <a:srgbClr val="9E9E9E"/>
              </a:solidFill>
              <a:latin typeface="Cardo"/>
              <a:ea typeface="Cardo"/>
              <a:cs typeface="Cardo"/>
              <a:sym typeface="Cardo"/>
            </a:endParaRPr>
          </a:p>
        </p:txBody>
      </p:sp>
      <p:sp>
        <p:nvSpPr>
          <p:cNvPr id="122" name="Google Shape;122;p17"/>
          <p:cNvSpPr txBox="1"/>
          <p:nvPr/>
        </p:nvSpPr>
        <p:spPr>
          <a:xfrm>
            <a:off x="0" y="183350"/>
            <a:ext cx="9144000" cy="9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Montserrat"/>
                <a:ea typeface="Montserrat"/>
                <a:cs typeface="Montserrat"/>
                <a:sym typeface="Montserrat"/>
              </a:rPr>
              <a:t>...requiring precision of</a:t>
            </a:r>
            <a:endParaRPr sz="3200" b="1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3" name="Google Shape;123;p17"/>
          <p:cNvSpPr txBox="1"/>
          <p:nvPr/>
        </p:nvSpPr>
        <p:spPr>
          <a:xfrm>
            <a:off x="952500" y="1541550"/>
            <a:ext cx="7239000" cy="18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latin typeface="Cardo"/>
                <a:ea typeface="Cardo"/>
                <a:cs typeface="Cardo"/>
                <a:sym typeface="Cardo"/>
              </a:rPr>
              <a:t>1 in 100,000</a:t>
            </a:r>
            <a:endParaRPr sz="9600" b="1">
              <a:latin typeface="Cardo"/>
              <a:ea typeface="Cardo"/>
              <a:cs typeface="Cardo"/>
              <a:sym typeface="Cardo"/>
            </a:endParaRPr>
          </a:p>
        </p:txBody>
      </p:sp>
      <p:sp>
        <p:nvSpPr>
          <p:cNvPr id="124" name="Google Shape;124;p17"/>
          <p:cNvSpPr txBox="1"/>
          <p:nvPr/>
        </p:nvSpPr>
        <p:spPr>
          <a:xfrm>
            <a:off x="2925900" y="3700900"/>
            <a:ext cx="3292200" cy="9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Montserrat"/>
                <a:ea typeface="Montserrat"/>
                <a:cs typeface="Montserrat"/>
                <a:sym typeface="Montserrat"/>
              </a:rPr>
              <a:t>at every step</a:t>
            </a:r>
            <a:endParaRPr sz="3200" b="1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8"/>
          <p:cNvSpPr txBox="1"/>
          <p:nvPr/>
        </p:nvSpPr>
        <p:spPr>
          <a:xfrm>
            <a:off x="16538" y="4797500"/>
            <a:ext cx="3930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E9E9E"/>
                </a:solidFill>
                <a:latin typeface="Cardo"/>
                <a:ea typeface="Cardo"/>
                <a:cs typeface="Cardo"/>
                <a:sym typeface="Cardo"/>
              </a:rPr>
              <a:t>4</a:t>
            </a:r>
            <a:endParaRPr sz="1200">
              <a:solidFill>
                <a:srgbClr val="9E9E9E"/>
              </a:solidFill>
              <a:latin typeface="Cardo"/>
              <a:ea typeface="Cardo"/>
              <a:cs typeface="Cardo"/>
              <a:sym typeface="Cardo"/>
            </a:endParaRPr>
          </a:p>
        </p:txBody>
      </p:sp>
      <p:sp>
        <p:nvSpPr>
          <p:cNvPr id="130" name="Google Shape;130;p18"/>
          <p:cNvSpPr txBox="1"/>
          <p:nvPr/>
        </p:nvSpPr>
        <p:spPr>
          <a:xfrm>
            <a:off x="0" y="-45250"/>
            <a:ext cx="9144000" cy="12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Montserrat"/>
                <a:ea typeface="Montserrat"/>
                <a:cs typeface="Montserrat"/>
                <a:sym typeface="Montserrat"/>
              </a:rPr>
              <a:t>Validating the software is a </a:t>
            </a:r>
            <a:r>
              <a:rPr lang="en" sz="2600" b="1">
                <a:latin typeface="Montserrat"/>
                <a:ea typeface="Montserrat"/>
                <a:cs typeface="Montserrat"/>
                <a:sym typeface="Montserrat"/>
              </a:rPr>
              <a:t>crucial step</a:t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Montserrat"/>
                <a:ea typeface="Montserrat"/>
                <a:cs typeface="Montserrat"/>
                <a:sym typeface="Montserrat"/>
              </a:rPr>
              <a:t>for us to trust the results of the analysis</a:t>
            </a:r>
            <a:endParaRPr sz="2600" b="1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1" name="Google Shape;13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5005" y="1184862"/>
            <a:ext cx="7533990" cy="3372851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8"/>
          <p:cNvSpPr txBox="1"/>
          <p:nvPr/>
        </p:nvSpPr>
        <p:spPr>
          <a:xfrm>
            <a:off x="2762250" y="4684375"/>
            <a:ext cx="3619500" cy="4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rdo"/>
                <a:ea typeface="Cardo"/>
                <a:cs typeface="Cardo"/>
                <a:sym typeface="Cardo"/>
              </a:rPr>
              <a:t>(and there is an entire team dedicated to it)</a:t>
            </a:r>
            <a:endParaRPr b="1">
              <a:solidFill>
                <a:srgbClr val="000000"/>
              </a:solidFill>
              <a:latin typeface="Cardo"/>
              <a:ea typeface="Cardo"/>
              <a:cs typeface="Cardo"/>
              <a:sym typeface="Card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9"/>
          <p:cNvSpPr txBox="1"/>
          <p:nvPr/>
        </p:nvSpPr>
        <p:spPr>
          <a:xfrm>
            <a:off x="16538" y="4797500"/>
            <a:ext cx="3930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E9E9E"/>
                </a:solidFill>
                <a:latin typeface="Cardo"/>
                <a:ea typeface="Cardo"/>
                <a:cs typeface="Cardo"/>
                <a:sym typeface="Cardo"/>
              </a:rPr>
              <a:t>5</a:t>
            </a:r>
            <a:endParaRPr sz="1200">
              <a:solidFill>
                <a:srgbClr val="9E9E9E"/>
              </a:solidFill>
              <a:latin typeface="Cardo"/>
              <a:ea typeface="Cardo"/>
              <a:cs typeface="Cardo"/>
              <a:sym typeface="Cardo"/>
            </a:endParaRPr>
          </a:p>
        </p:txBody>
      </p:sp>
      <p:sp>
        <p:nvSpPr>
          <p:cNvPr id="138" name="Google Shape;138;p19"/>
          <p:cNvSpPr txBox="1"/>
          <p:nvPr/>
        </p:nvSpPr>
        <p:spPr>
          <a:xfrm>
            <a:off x="902400" y="30950"/>
            <a:ext cx="7339200" cy="9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Montserrat"/>
                <a:ea typeface="Montserrat"/>
                <a:cs typeface="Montserrat"/>
                <a:sym typeface="Montserrat"/>
              </a:rPr>
              <a:t>Validation starts with simple tests and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Montserrat"/>
                <a:ea typeface="Montserrat"/>
                <a:cs typeface="Montserrat"/>
                <a:sym typeface="Montserrat"/>
              </a:rPr>
              <a:t>builds to more complex analysis steps</a:t>
            </a:r>
            <a:endParaRPr sz="2400" b="1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9" name="Google Shape;13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3343" y="1225100"/>
            <a:ext cx="5383999" cy="376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9"/>
          <p:cNvSpPr txBox="1"/>
          <p:nvPr/>
        </p:nvSpPr>
        <p:spPr>
          <a:xfrm>
            <a:off x="195275" y="2271725"/>
            <a:ext cx="2993400" cy="10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9E9E9E"/>
                </a:solidFill>
                <a:latin typeface="Cardo"/>
                <a:ea typeface="Cardo"/>
                <a:cs typeface="Cardo"/>
                <a:sym typeface="Cardo"/>
              </a:rPr>
              <a:t>10 minutes of simulated data</a:t>
            </a:r>
            <a:endParaRPr sz="1800">
              <a:solidFill>
                <a:srgbClr val="9E9E9E"/>
              </a:solidFill>
              <a:latin typeface="Cardo"/>
              <a:ea typeface="Cardo"/>
              <a:cs typeface="Cardo"/>
              <a:sym typeface="Card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">
              <a:solidFill>
                <a:srgbClr val="9E9E9E"/>
              </a:solidFill>
              <a:latin typeface="Cardo"/>
              <a:ea typeface="Cardo"/>
              <a:cs typeface="Cardo"/>
              <a:sym typeface="Card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9E9E9E"/>
                </a:solidFill>
                <a:latin typeface="Cardo"/>
                <a:ea typeface="Cardo"/>
                <a:cs typeface="Cardo"/>
                <a:sym typeface="Cardo"/>
              </a:rPr>
              <a:t>EoR signal +</a:t>
            </a:r>
            <a:endParaRPr sz="1800">
              <a:solidFill>
                <a:srgbClr val="9E9E9E"/>
              </a:solidFill>
              <a:latin typeface="Cardo"/>
              <a:ea typeface="Cardo"/>
              <a:cs typeface="Cardo"/>
              <a:sym typeface="Card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">
              <a:solidFill>
                <a:srgbClr val="9E9E9E"/>
              </a:solidFill>
              <a:latin typeface="Cardo"/>
              <a:ea typeface="Cardo"/>
              <a:cs typeface="Cardo"/>
              <a:sym typeface="Card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9E9E9E"/>
                </a:solidFill>
                <a:latin typeface="Cardo"/>
                <a:ea typeface="Cardo"/>
                <a:cs typeface="Cardo"/>
                <a:sym typeface="Cardo"/>
              </a:rPr>
              <a:t>point source foregrounds</a:t>
            </a:r>
            <a:endParaRPr sz="1800">
              <a:solidFill>
                <a:srgbClr val="9E9E9E"/>
              </a:solidFill>
              <a:latin typeface="Cardo"/>
              <a:ea typeface="Cardo"/>
              <a:cs typeface="Cardo"/>
              <a:sym typeface="Card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0"/>
          <p:cNvSpPr txBox="1"/>
          <p:nvPr/>
        </p:nvSpPr>
        <p:spPr>
          <a:xfrm>
            <a:off x="16538" y="4797500"/>
            <a:ext cx="3930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E9E9E"/>
                </a:solidFill>
                <a:latin typeface="Cardo"/>
                <a:ea typeface="Cardo"/>
                <a:cs typeface="Cardo"/>
                <a:sym typeface="Cardo"/>
              </a:rPr>
              <a:t>6</a:t>
            </a:r>
            <a:endParaRPr sz="1200">
              <a:solidFill>
                <a:srgbClr val="9E9E9E"/>
              </a:solidFill>
              <a:latin typeface="Cardo"/>
              <a:ea typeface="Cardo"/>
              <a:cs typeface="Cardo"/>
              <a:sym typeface="Cardo"/>
            </a:endParaRPr>
          </a:p>
        </p:txBody>
      </p:sp>
      <p:sp>
        <p:nvSpPr>
          <p:cNvPr id="146" name="Google Shape;146;p20"/>
          <p:cNvSpPr txBox="1"/>
          <p:nvPr/>
        </p:nvSpPr>
        <p:spPr>
          <a:xfrm>
            <a:off x="690600" y="30950"/>
            <a:ext cx="7762800" cy="10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Montserrat"/>
                <a:ea typeface="Montserrat"/>
                <a:cs typeface="Montserrat"/>
                <a:sym typeface="Montserrat"/>
              </a:rPr>
              <a:t>With just the EoR and foregrounds, the</a:t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Montserrat"/>
                <a:ea typeface="Montserrat"/>
                <a:cs typeface="Montserrat"/>
                <a:sym typeface="Montserrat"/>
              </a:rPr>
              <a:t>pipeline </a:t>
            </a:r>
            <a:r>
              <a:rPr lang="en" sz="2600" b="1">
                <a:latin typeface="Montserrat"/>
                <a:ea typeface="Montserrat"/>
                <a:cs typeface="Montserrat"/>
                <a:sym typeface="Montserrat"/>
              </a:rPr>
              <a:t>performs as expected</a:t>
            </a:r>
            <a:r>
              <a:rPr lang="en" sz="2600">
                <a:latin typeface="Montserrat"/>
                <a:ea typeface="Montserrat"/>
                <a:cs typeface="Montserrat"/>
                <a:sym typeface="Montserrat"/>
              </a:rPr>
              <a:t>...</a:t>
            </a:r>
            <a:endParaRPr sz="26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7" name="Google Shape;14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28931"/>
            <a:ext cx="9143999" cy="3542348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0"/>
          <p:cNvSpPr txBox="1"/>
          <p:nvPr/>
        </p:nvSpPr>
        <p:spPr>
          <a:xfrm>
            <a:off x="826200" y="4571238"/>
            <a:ext cx="7845000" cy="5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9E9E9E"/>
                </a:solidFill>
                <a:latin typeface="Cardo"/>
                <a:ea typeface="Cardo"/>
                <a:cs typeface="Cardo"/>
                <a:sym typeface="Cardo"/>
              </a:rPr>
              <a:t>8 hours of simulated data, EoR signal + point source foregrounds</a:t>
            </a:r>
            <a:endParaRPr sz="1800">
              <a:solidFill>
                <a:srgbClr val="9E9E9E"/>
              </a:solidFill>
              <a:latin typeface="Cardo"/>
              <a:ea typeface="Cardo"/>
              <a:cs typeface="Cardo"/>
              <a:sym typeface="Card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1"/>
          <p:cNvSpPr txBox="1"/>
          <p:nvPr/>
        </p:nvSpPr>
        <p:spPr>
          <a:xfrm>
            <a:off x="16538" y="4797500"/>
            <a:ext cx="3930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E9E9E"/>
                </a:solidFill>
                <a:latin typeface="Cardo"/>
                <a:ea typeface="Cardo"/>
                <a:cs typeface="Cardo"/>
                <a:sym typeface="Cardo"/>
              </a:rPr>
              <a:t>7</a:t>
            </a:r>
            <a:endParaRPr sz="1200">
              <a:solidFill>
                <a:srgbClr val="9E9E9E"/>
              </a:solidFill>
              <a:latin typeface="Cardo"/>
              <a:ea typeface="Cardo"/>
              <a:cs typeface="Cardo"/>
              <a:sym typeface="Cardo"/>
            </a:endParaRPr>
          </a:p>
        </p:txBody>
      </p:sp>
      <p:sp>
        <p:nvSpPr>
          <p:cNvPr id="154" name="Google Shape;154;p21"/>
          <p:cNvSpPr txBox="1"/>
          <p:nvPr/>
        </p:nvSpPr>
        <p:spPr>
          <a:xfrm>
            <a:off x="690600" y="30950"/>
            <a:ext cx="7762800" cy="10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Montserrat"/>
                <a:ea typeface="Montserrat"/>
                <a:cs typeface="Montserrat"/>
                <a:sym typeface="Montserrat"/>
              </a:rPr>
              <a:t>...as well as </a:t>
            </a:r>
            <a:r>
              <a:rPr lang="en" sz="3200" b="1">
                <a:latin typeface="Montserrat"/>
                <a:ea typeface="Montserrat"/>
                <a:cs typeface="Montserrat"/>
                <a:sym typeface="Montserrat"/>
              </a:rPr>
              <a:t>with calibration</a:t>
            </a:r>
            <a:endParaRPr sz="32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5" name="Google Shape;155;p21"/>
          <p:cNvSpPr txBox="1"/>
          <p:nvPr/>
        </p:nvSpPr>
        <p:spPr>
          <a:xfrm>
            <a:off x="826200" y="4571238"/>
            <a:ext cx="7845000" cy="5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9E9E9E"/>
                </a:solidFill>
                <a:latin typeface="Cardo"/>
                <a:ea typeface="Cardo"/>
                <a:cs typeface="Cardo"/>
                <a:sym typeface="Cardo"/>
              </a:rPr>
              <a:t>8 hours of simulated data, EoR signal + point source foregrounds + calibration</a:t>
            </a:r>
            <a:endParaRPr sz="1800">
              <a:solidFill>
                <a:srgbClr val="9E9E9E"/>
              </a:solidFill>
              <a:latin typeface="Cardo"/>
              <a:ea typeface="Cardo"/>
              <a:cs typeface="Cardo"/>
              <a:sym typeface="Cardo"/>
            </a:endParaRPr>
          </a:p>
        </p:txBody>
      </p:sp>
      <p:pic>
        <p:nvPicPr>
          <p:cNvPr id="156" name="Google Shape;15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12925"/>
            <a:ext cx="9144000" cy="3516916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1"/>
          <p:cNvSpPr txBox="1"/>
          <p:nvPr/>
        </p:nvSpPr>
        <p:spPr>
          <a:xfrm>
            <a:off x="6838100" y="1038250"/>
            <a:ext cx="2229600" cy="4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E9E9E"/>
                </a:solidFill>
                <a:latin typeface="Cardo"/>
                <a:ea typeface="Cardo"/>
                <a:cs typeface="Cardo"/>
                <a:sym typeface="Cardo"/>
              </a:rPr>
              <a:t>courtesy of Bobby Pascua</a:t>
            </a:r>
            <a:endParaRPr>
              <a:solidFill>
                <a:srgbClr val="9E9E9E"/>
              </a:solidFill>
              <a:latin typeface="Cardo"/>
              <a:ea typeface="Cardo"/>
              <a:cs typeface="Cardo"/>
              <a:sym typeface="Card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321</Words>
  <Application>Microsoft Macintosh PowerPoint</Application>
  <PresentationFormat>On-screen Show (16:9)</PresentationFormat>
  <Paragraphs>88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Montserrat</vt:lpstr>
      <vt:lpstr>Cardo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Debra Whitler</cp:lastModifiedBy>
  <cp:revision>1</cp:revision>
  <dcterms:modified xsi:type="dcterms:W3CDTF">2020-04-05T17:53:29Z</dcterms:modified>
</cp:coreProperties>
</file>